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367" r:id="rId29"/>
    <p:sldId id="368" r:id="rId30"/>
    <p:sldId id="369" r:id="rId31"/>
    <p:sldId id="370" r:id="rId32"/>
    <p:sldId id="294" r:id="rId33"/>
    <p:sldId id="371" r:id="rId34"/>
    <p:sldId id="373" r:id="rId35"/>
    <p:sldId id="372" r:id="rId36"/>
    <p:sldId id="377" r:id="rId37"/>
    <p:sldId id="378" r:id="rId38"/>
    <p:sldId id="349" r:id="rId39"/>
    <p:sldId id="374" r:id="rId40"/>
    <p:sldId id="376" r:id="rId41"/>
    <p:sldId id="379" r:id="rId42"/>
    <p:sldId id="350" r:id="rId43"/>
    <p:sldId id="381" r:id="rId44"/>
    <p:sldId id="382" r:id="rId45"/>
    <p:sldId id="383" r:id="rId46"/>
    <p:sldId id="380" r:id="rId47"/>
    <p:sldId id="384" r:id="rId48"/>
    <p:sldId id="385" r:id="rId49"/>
    <p:sldId id="386" r:id="rId50"/>
    <p:sldId id="387" r:id="rId51"/>
    <p:sldId id="298" r:id="rId52"/>
    <p:sldId id="299" r:id="rId53"/>
    <p:sldId id="300" r:id="rId54"/>
    <p:sldId id="302" r:id="rId55"/>
    <p:sldId id="388" r:id="rId56"/>
    <p:sldId id="389" r:id="rId57"/>
    <p:sldId id="297" r:id="rId58"/>
    <p:sldId id="304" r:id="rId59"/>
    <p:sldId id="303" r:id="rId60"/>
    <p:sldId id="305" r:id="rId61"/>
    <p:sldId id="390" r:id="rId62"/>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Gidole" panose="02000503000000000000" pitchFamily="50" charset="0"/>
      <p:regular r:id="rId68"/>
    </p:embeddedFont>
    <p:embeddedFont>
      <p:font typeface="League Spartan" panose="020B0604020202020204" charset="0"/>
      <p:regular r:id="rId69"/>
    </p:embeddedFont>
    <p:embeddedFont>
      <p:font typeface="Open Sans Extra Bold" panose="020B0604020202020204" charset="0"/>
      <p:regular r:id="rId70"/>
    </p:embeddedFont>
    <p:embeddedFont>
      <p:font typeface="Roboto" panose="02000000000000000000" pitchFamily="2" charset="0"/>
      <p:regular r:id="rId71"/>
      <p:bold r:id="rId72"/>
    </p:embeddedFont>
    <p:embeddedFont>
      <p:font typeface="Roboto Mono" pitchFamily="2" charset="0"/>
      <p:regular r:id="rId73"/>
      <p:bold r:id="rId74"/>
      <p:italic r:id="rId75"/>
      <p:boldItalic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257"/>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7"/>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386"/>
            <p14:sldId id="387"/>
          </p14:sldIdLst>
        </p14:section>
        <p14:section name="6. VLOOKUP meet join" id="{B9543CC9-49A7-4FC2-9E76-33055CDDF8FE}">
          <p14:sldIdLst>
            <p14:sldId id="298"/>
            <p14:sldId id="299"/>
            <p14:sldId id="300"/>
            <p14:sldId id="302"/>
            <p14:sldId id="388"/>
            <p14:sldId id="389"/>
          </p14:sldIdLst>
        </p14:section>
        <p14:section name="7. Conclusion" id="{A4BC7640-9CC7-418E-A546-59B7C5045359}">
          <p14:sldIdLst>
            <p14:sldId id="297"/>
            <p14:sldId id="304"/>
            <p14:sldId id="303"/>
            <p14:sldId id="305"/>
            <p14:sldId id="3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78" autoAdjust="0"/>
    <p:restoredTop sz="79213" autoAdjust="0"/>
  </p:normalViewPr>
  <p:slideViewPr>
    <p:cSldViewPr>
      <p:cViewPr varScale="1">
        <p:scale>
          <a:sx n="63" d="100"/>
          <a:sy n="63" d="100"/>
        </p:scale>
        <p:origin x="1032" y="90"/>
      </p:cViewPr>
      <p:guideLst>
        <p:guide orient="horz" pos="2160"/>
        <p:guide pos="2880"/>
      </p:guideLst>
    </p:cSldViewPr>
  </p:slideViewPr>
  <p:outlineViewPr>
    <p:cViewPr>
      <p:scale>
        <a:sx n="33" d="100"/>
        <a:sy n="33" d="100"/>
      </p:scale>
      <p:origin x="0" y="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12/29/2019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891173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96397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Manipulating the M language: This will let you write things like custom functions</a:t>
            </a:r>
          </a:p>
          <a:p>
            <a:pPr lvl="0"/>
            <a:r>
              <a:rPr lang="en-US" sz="1200" kern="1200" dirty="0">
                <a:solidFill>
                  <a:schemeClr val="tx1"/>
                </a:solidFill>
                <a:effectLst/>
                <a:latin typeface="+mn-lt"/>
                <a:ea typeface="+mn-ea"/>
                <a:cs typeface="+mn-cs"/>
              </a:rPr>
              <a:t>Power Pivot: This is the data modeling language.</a:t>
            </a:r>
          </a:p>
          <a:p>
            <a:pPr lvl="0"/>
            <a:r>
              <a:rPr lang="en-US" sz="1200" kern="1200" dirty="0">
                <a:solidFill>
                  <a:schemeClr val="tx1"/>
                </a:solidFill>
                <a:effectLst/>
                <a:latin typeface="+mn-lt"/>
                <a:ea typeface="+mn-ea"/>
                <a:cs typeface="+mn-cs"/>
              </a:rPr>
              <a:t>Power BI: This is the dashboarding/reporting/visualization part of the Microsoft BI stack.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gif"/><Relationship Id="rId1" Type="http://schemas.openxmlformats.org/officeDocument/2006/relationships/slideLayout" Target="../slideLayouts/slideLayout7.xml"/><Relationship Id="rId5" Type="http://schemas.openxmlformats.org/officeDocument/2006/relationships/hyperlink" Target="https://github.com/gadenbuie/tidyexplain#mutating-joins" TargetMode="External"/><Relationship Id="rId4" Type="http://schemas.openxmlformats.org/officeDocument/2006/relationships/image" Target="../media/image29.gi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INTRODUCTION TO POWER QUERY FOR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667000" y="723900"/>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0896600" y="44623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r>
              <a:rPr lang="en-US" sz="4000" dirty="0">
                <a:latin typeface="Gidole" panose="02000503000000000000" pitchFamily="50" charset="0"/>
              </a:rPr>
              <a:t>How would we tidy this dataset? </a:t>
            </a:r>
          </a:p>
        </p:txBody>
      </p:sp>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1346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0875227" y="465281"/>
            <a:ext cx="5840082" cy="9204601"/>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p:txBody>
      </p:sp>
    </p:spTree>
    <p:extLst>
      <p:ext uri="{BB962C8B-B14F-4D97-AF65-F5344CB8AC3E}">
        <p14:creationId xmlns:p14="http://schemas.microsoft.com/office/powerpoint/2010/main" val="19010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440120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p:txBody>
      </p:sp>
    </p:spTree>
    <p:extLst>
      <p:ext uri="{BB962C8B-B14F-4D97-AF65-F5344CB8AC3E}">
        <p14:creationId xmlns:p14="http://schemas.microsoft.com/office/powerpoint/2010/main" val="317782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3501509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p:txBody>
      </p:sp>
    </p:spTree>
    <p:extLst>
      <p:ext uri="{BB962C8B-B14F-4D97-AF65-F5344CB8AC3E}">
        <p14:creationId xmlns:p14="http://schemas.microsoft.com/office/powerpoint/2010/main" val="2428157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hof_inducted.xlsx, hof_not_inducted.xlsx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77000" y="241393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8" y="2400300"/>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376892"/>
            <a:ext cx="11302158" cy="1463221"/>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League Spartan Bold"/>
              </a:rPr>
              <a:t>INNER JOIN:</a:t>
            </a:r>
          </a:p>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Tree>
    <p:extLst>
      <p:ext uri="{BB962C8B-B14F-4D97-AF65-F5344CB8AC3E}">
        <p14:creationId xmlns:p14="http://schemas.microsoft.com/office/powerpoint/2010/main" val="151434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9B5715E-B946-4FD2-8B56-C46728216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6821" y="723900"/>
            <a:ext cx="10439400" cy="10439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3076" name="Picture 4">
            <a:extLst>
              <a:ext uri="{FF2B5EF4-FFF2-40B4-BE49-F238E27FC236}">
                <a16:creationId xmlns:a16="http://schemas.microsoft.com/office/drawing/2014/main" id="{ED8B337D-38DC-4E33-9355-A5E83DEBDF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6821" y="695391"/>
            <a:ext cx="10391857" cy="1039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5"/>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785442" y="376892"/>
            <a:ext cx="11302158" cy="1461939"/>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League Spartan Bold"/>
              </a:rPr>
              <a:t>LEFT </a:t>
            </a:r>
            <a:r>
              <a:rPr lang="en-US" sz="3200" b="1" spc="160" dirty="0">
                <a:solidFill>
                  <a:srgbClr val="000000"/>
                </a:solidFill>
                <a:latin typeface="League Spartan Bold"/>
              </a:rPr>
              <a:t>OUTER JOIN:</a:t>
            </a:r>
          </a:p>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10687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a:t>
            </a:r>
          </a:p>
        </p:txBody>
      </p:sp>
    </p:spTree>
    <p:extLst>
      <p:ext uri="{BB962C8B-B14F-4D97-AF65-F5344CB8AC3E}">
        <p14:creationId xmlns:p14="http://schemas.microsoft.com/office/powerpoint/2010/main" val="2897006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646331"/>
            </a:xfrm>
            <a:prstGeom prst="rect">
              <a:avLst/>
            </a:prstGeom>
            <a:noFill/>
          </p:spPr>
          <p:txBody>
            <a:bodyPr wrap="square" rtlCol="0">
              <a:spAutoFit/>
            </a:bodyPr>
            <a:lstStyle/>
            <a:p>
              <a:pPr algn="ctr"/>
              <a:r>
                <a:rPr lang="en-US" sz="36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646331"/>
            </a:xfrm>
            <a:prstGeom prst="rect">
              <a:avLst/>
            </a:prstGeom>
            <a:noFill/>
          </p:spPr>
          <p:txBody>
            <a:bodyPr wrap="square" rtlCol="0">
              <a:spAutoFit/>
            </a:bodyPr>
            <a:lstStyle/>
            <a:p>
              <a:pPr algn="ctr"/>
              <a:r>
                <a:rPr lang="en-US" sz="36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3285</Words>
  <Application>Microsoft Office PowerPoint</Application>
  <PresentationFormat>Custom</PresentationFormat>
  <Paragraphs>340</Paragraphs>
  <Slides>61</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Gidole</vt:lpstr>
      <vt:lpstr>League Spartan</vt:lpstr>
      <vt:lpstr>Calibri</vt:lpstr>
      <vt:lpstr>League Spartan Italics</vt:lpstr>
      <vt:lpstr>Roboto</vt:lpstr>
      <vt:lpstr>Roboto Mono</vt:lpstr>
      <vt:lpstr>League Spartan Bold</vt:lpstr>
      <vt:lpstr>Open Sans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56</cp:revision>
  <dcterms:created xsi:type="dcterms:W3CDTF">2006-08-16T00:00:00Z</dcterms:created>
  <dcterms:modified xsi:type="dcterms:W3CDTF">2019-12-29T13:19:46Z</dcterms:modified>
  <dc:identifier>DADurESpNu8</dc:identifier>
</cp:coreProperties>
</file>